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7" r:id="rId7"/>
    <p:sldId id="272" r:id="rId8"/>
    <p:sldId id="264" r:id="rId9"/>
    <p:sldId id="273" r:id="rId10"/>
    <p:sldId id="263" r:id="rId11"/>
    <p:sldId id="259" r:id="rId12"/>
    <p:sldId id="271" r:id="rId13"/>
    <p:sldId id="276" r:id="rId14"/>
    <p:sldId id="269" r:id="rId15"/>
    <p:sldId id="277" r:id="rId16"/>
    <p:sldId id="278" r:id="rId17"/>
    <p:sldId id="279" r:id="rId18"/>
    <p:sldId id="265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8B31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DRUG</a:t>
            </a:r>
            <a:r>
              <a:rPr lang="en-US" sz="2000" b="1" baseline="0"/>
              <a:t> AND ALCOHOL POLICY VIOLATIONS 2008-2018</a:t>
            </a:r>
          </a:p>
          <a:p>
            <a:pPr>
              <a:defRPr/>
            </a:pPr>
            <a:r>
              <a:rPr lang="en-US" sz="2000" b="1" baseline="0"/>
              <a:t>With Grievances and Arbitrations Filed</a:t>
            </a:r>
            <a:endParaRPr lang="en-US" sz="20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'[Drug and Alcohol Policy Violations Terminations Rep 2013 to 2018 and NonRep 2008 to 2018.xlsx]Sheet2'!$B$1</c:f>
              <c:strCache>
                <c:ptCount val="1"/>
                <c:pt idx="0">
                  <c:v># Drug/Alcohol Terminations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'[Drug and Alcohol Policy Violations Terminations Rep 2013 to 2018 and NonRep 2008 to 2018.xlsx]Sheet2'!$A$2:$A$12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'[Drug and Alcohol Policy Violations Terminations Rep 2013 to 2018 and NonRep 2008 to 2018.xlsx]Sheet2'!$B$2:$B$12</c:f>
              <c:numCache>
                <c:formatCode>General</c:formatCode>
                <c:ptCount val="11"/>
                <c:pt idx="0">
                  <c:v>14</c:v>
                </c:pt>
                <c:pt idx="1">
                  <c:v>14</c:v>
                </c:pt>
                <c:pt idx="2">
                  <c:v>15</c:v>
                </c:pt>
                <c:pt idx="3">
                  <c:v>11</c:v>
                </c:pt>
                <c:pt idx="4">
                  <c:v>8</c:v>
                </c:pt>
                <c:pt idx="5">
                  <c:v>18</c:v>
                </c:pt>
                <c:pt idx="6">
                  <c:v>7</c:v>
                </c:pt>
                <c:pt idx="7">
                  <c:v>12</c:v>
                </c:pt>
                <c:pt idx="8">
                  <c:v>16</c:v>
                </c:pt>
                <c:pt idx="9">
                  <c:v>13</c:v>
                </c:pt>
                <c:pt idx="10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43-482B-906F-44551DC2F9D6}"/>
            </c:ext>
          </c:extLst>
        </c:ser>
        <c:ser>
          <c:idx val="1"/>
          <c:order val="1"/>
          <c:tx>
            <c:strRef>
              <c:f>'[Drug and Alcohol Policy Violations Terminations Rep 2013 to 2018 and NonRep 2008 to 2018.xlsx]Sheet2'!$C$1</c:f>
              <c:strCache>
                <c:ptCount val="1"/>
                <c:pt idx="0">
                  <c:v># Grievances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'[Drug and Alcohol Policy Violations Terminations Rep 2013 to 2018 and NonRep 2008 to 2018.xlsx]Sheet2'!$A$2:$A$12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'[Drug and Alcohol Policy Violations Terminations Rep 2013 to 2018 and NonRep 2008 to 2018.xlsx]Sheet2'!$C$2:$C$12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3</c:v>
                </c:pt>
                <c:pt idx="1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43-482B-906F-44551DC2F9D6}"/>
            </c:ext>
          </c:extLst>
        </c:ser>
        <c:ser>
          <c:idx val="2"/>
          <c:order val="2"/>
          <c:tx>
            <c:strRef>
              <c:f>'[Drug and Alcohol Policy Violations Terminations Rep 2013 to 2018 and NonRep 2008 to 2018.xlsx]Sheet2'!$D$1</c:f>
              <c:strCache>
                <c:ptCount val="1"/>
                <c:pt idx="0">
                  <c:v># Arbitrations</c:v>
                </c:pt>
              </c:strCache>
            </c:strRef>
          </c:tx>
          <c:spPr>
            <a:solidFill>
              <a:srgbClr val="CF8B31"/>
            </a:solidFill>
            <a:ln>
              <a:noFill/>
            </a:ln>
            <a:effectLst/>
          </c:spPr>
          <c:invertIfNegative val="0"/>
          <c:cat>
            <c:numRef>
              <c:f>'[Drug and Alcohol Policy Violations Terminations Rep 2013 to 2018 and NonRep 2008 to 2018.xlsx]Sheet2'!$A$2:$A$12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'[Drug and Alcohol Policy Violations Terminations Rep 2013 to 2018 and NonRep 2008 to 2018.xlsx]Sheet2'!$D$2:$D$12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43-482B-906F-44551DC2F9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212728400"/>
        <c:axId val="212728008"/>
      </c:barChart>
      <c:catAx>
        <c:axId val="21272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28008"/>
        <c:crosses val="autoZero"/>
        <c:auto val="1"/>
        <c:lblAlgn val="ctr"/>
        <c:lblOffset val="100"/>
        <c:noMultiLvlLbl val="0"/>
      </c:catAx>
      <c:valAx>
        <c:axId val="212728008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2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1630E-0931-4CB2-A46D-9DE0C1D2B95E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AD544-2B9F-4124-B167-E5DE8F016A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4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B749-025A-4262-A1BB-B1E7A8B08AC9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0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6BC9-CBDC-472D-ACCA-65A498B126B6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2147-0937-48C8-A61F-0ECEA77B7DF3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182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B040-D4AD-4F74-BC29-F4C790477BDF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12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6F2-DB27-4F17-8B54-87290C92CB25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104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A125-F903-4B97-AF0B-3CC63858E938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29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775E-3510-402C-BC66-A97365DD6799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49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38C3-2330-4F46-8796-5F23BD2C67F6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2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50302" y="6144228"/>
            <a:ext cx="684132" cy="365125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</a:lstStyle>
          <a:p>
            <a:fld id="{F28EA22B-B92D-433D-81B6-0FDAFD17AAE9}" type="datetime1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88990"/>
            <a:ext cx="46229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434" y="6115671"/>
            <a:ext cx="512638" cy="365125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7CAF-E458-4325-885B-6AF2D039980E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9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0CDA-A97D-4C8D-98BB-678A6A6151DF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3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6310-AD42-4A4B-A586-5A0FA2B8BCF0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8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028B-AC8E-4DA2-A5B1-F735E478339E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5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7D9A-7BEF-409F-AEA2-39AF50BDB895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0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5D91-E5D1-4921-A638-7AD08658BE0C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8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92EC-0481-4FAC-AE68-38A1F87E1F3D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3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E2CE4-BAF8-4A52-AAC4-D61CCBA9278A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3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1973/key-by-meyerhoffman-18197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1973/key-by-meyerhoffman-18197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1973/key-by-meyerhoffman-18197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1973/key-by-meyerhoffman-18197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1973/key-by-meyerhoffman-18197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1973/key-by-meyerhoffman-18197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045DAC-1962-43D3-83FA-F336D924D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014" y="1753024"/>
            <a:ext cx="5826719" cy="1646302"/>
          </a:xfrm>
        </p:spPr>
        <p:txBody>
          <a:bodyPr/>
          <a:lstStyle/>
          <a:p>
            <a:pPr algn="ctr"/>
            <a:r>
              <a:rPr lang="en-US" b="1" dirty="0"/>
              <a:t>Working </a:t>
            </a:r>
            <a:br>
              <a:rPr lang="en-US" b="1" dirty="0"/>
            </a:br>
            <a:r>
              <a:rPr lang="en-US" b="1" dirty="0"/>
              <a:t>With </a:t>
            </a:r>
            <a:r>
              <a:rPr lang="en-US" b="1" dirty="0" smtClean="0"/>
              <a:t>a </a:t>
            </a:r>
            <a:r>
              <a:rPr lang="en-US" b="1" dirty="0"/>
              <a:t>Labor Union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178E370-93DB-49C9-B9CF-E78D1E8E4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015" y="4268004"/>
            <a:ext cx="5826719" cy="9212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14</a:t>
            </a:r>
            <a:r>
              <a:rPr lang="en-US" baseline="30000" dirty="0"/>
              <a:t>th</a:t>
            </a:r>
            <a:r>
              <a:rPr lang="en-US" dirty="0"/>
              <a:t> Annual Drug and Alcohol Program National Conference</a:t>
            </a:r>
          </a:p>
          <a:p>
            <a:pPr algn="ctr"/>
            <a:r>
              <a:rPr lang="en-US" dirty="0"/>
              <a:t>April 2-4, 2019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79F06B47-161D-42B0-BDB0-46CF33338A12}"/>
              </a:ext>
            </a:extLst>
          </p:cNvPr>
          <p:cNvSpPr txBox="1">
            <a:spLocks/>
          </p:cNvSpPr>
          <p:nvPr/>
        </p:nvSpPr>
        <p:spPr>
          <a:xfrm>
            <a:off x="1062015" y="5920740"/>
            <a:ext cx="5826719" cy="8001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Phyllis A. Walker, MS, CVE, CCM, PHR, SHRM-CP</a:t>
            </a:r>
          </a:p>
          <a:p>
            <a:pPr algn="ctr"/>
            <a:r>
              <a:rPr lang="en-US" sz="1600" dirty="0"/>
              <a:t>Manager of Occupational Medical Services</a:t>
            </a:r>
          </a:p>
          <a:p>
            <a:pPr algn="ctr">
              <a:spcBef>
                <a:spcPts val="0"/>
              </a:spcBef>
            </a:pPr>
            <a:r>
              <a:rPr lang="en-US" sz="1600" i="1" dirty="0"/>
              <a:t>Metropolitan Atlanta Rapid Transit Authority (MARTA)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689" y="518160"/>
            <a:ext cx="3539618" cy="1320800"/>
          </a:xfrm>
        </p:spPr>
        <p:txBody>
          <a:bodyPr>
            <a:normAutofit/>
          </a:bodyPr>
          <a:lstStyle/>
          <a:p>
            <a:r>
              <a:rPr lang="en-US" sz="4000" dirty="0"/>
              <a:t>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18" y="1868604"/>
            <a:ext cx="6781802" cy="4537884"/>
          </a:xfrm>
        </p:spPr>
        <p:txBody>
          <a:bodyPr>
            <a:noAutofit/>
          </a:bodyPr>
          <a:lstStyle/>
          <a:p>
            <a:r>
              <a:rPr lang="en-US" sz="3200" dirty="0"/>
              <a:t>Intentionally</a:t>
            </a:r>
          </a:p>
          <a:p>
            <a:r>
              <a:rPr lang="en-US" sz="3200" dirty="0"/>
              <a:t>Showing your true self</a:t>
            </a:r>
          </a:p>
          <a:p>
            <a:r>
              <a:rPr lang="en-US" sz="3200" dirty="0"/>
              <a:t> Reveals the essence of the Drug &amp; Alcohol Program</a:t>
            </a:r>
          </a:p>
          <a:p>
            <a:r>
              <a:rPr lang="en-US" sz="3200" dirty="0"/>
              <a:t>Supported by Regulations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49 CFR Parts 40 and 655</a:t>
            </a:r>
          </a:p>
          <a:p>
            <a:r>
              <a:rPr lang="en-US" sz="3200" dirty="0"/>
              <a:t>Simultaneous communication with Labor Relations and the Union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A75C6CBF-ACA6-49A0-9AFF-3195C79A03D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6744" y="322260"/>
            <a:ext cx="2303020" cy="132002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96D4530-4576-4EA9-BC54-1321D548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4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23" y="286477"/>
            <a:ext cx="4142058" cy="694993"/>
          </a:xfrm>
        </p:spPr>
        <p:txBody>
          <a:bodyPr>
            <a:noAutofit/>
          </a:bodyPr>
          <a:lstStyle/>
          <a:p>
            <a:r>
              <a:rPr lang="en-US" sz="4000" b="1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5064"/>
            <a:ext cx="6347714" cy="3880773"/>
          </a:xfrm>
        </p:spPr>
        <p:txBody>
          <a:bodyPr>
            <a:noAutofit/>
          </a:bodyPr>
          <a:lstStyle/>
          <a:p>
            <a:r>
              <a:rPr lang="en-US" sz="3200" dirty="0"/>
              <a:t>Internal Relationship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Operations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Other impacted departments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***Labor relations</a:t>
            </a:r>
          </a:p>
          <a:p>
            <a:r>
              <a:rPr lang="en-US" sz="3200" dirty="0"/>
              <a:t>External Relationships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Service agent accountability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F9EDD6E-C2BD-40E0-8ED0-89FEFD2B55C4}"/>
              </a:ext>
            </a:extLst>
          </p:cNvPr>
          <p:cNvSpPr txBox="1"/>
          <p:nvPr/>
        </p:nvSpPr>
        <p:spPr>
          <a:xfrm>
            <a:off x="1379219" y="6488668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“It will never be perfect.  Make it Work”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="" xmlns:a16="http://schemas.microsoft.com/office/drawing/2014/main" id="{FAB029BB-34BE-4E46-9BE6-54CB1E787FE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578200">
            <a:off x="4650829" y="291395"/>
            <a:ext cx="2407921" cy="1380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115D7B8-5264-40FB-9E85-7061C62AA18B}"/>
              </a:ext>
            </a:extLst>
          </p:cNvPr>
          <p:cNvSpPr/>
          <p:nvPr/>
        </p:nvSpPr>
        <p:spPr>
          <a:xfrm>
            <a:off x="113970" y="1000623"/>
            <a:ext cx="5004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/>
              <a:t>…All about the relationship…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72BDB7-48C9-43DE-BDE0-2A5FCDBA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3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FAEB276-9C03-420D-81B2-E05DBDECC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31467">
            <a:off x="4714510" y="483062"/>
            <a:ext cx="2314575" cy="198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281" y="2485190"/>
            <a:ext cx="6347714" cy="2862880"/>
          </a:xfrm>
        </p:spPr>
        <p:txBody>
          <a:bodyPr>
            <a:noAutofit/>
          </a:bodyPr>
          <a:lstStyle/>
          <a:p>
            <a:r>
              <a:rPr lang="en-US" sz="3200" dirty="0"/>
              <a:t>Labor Union Relationship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FF0000"/>
                </a:solidFill>
              </a:rPr>
              <a:t>Don’t take it personal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Listen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Respect the difference of opinion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A2CD5853-383E-4E2F-AA42-E94741B0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86477"/>
            <a:ext cx="4130628" cy="694993"/>
          </a:xfrm>
        </p:spPr>
        <p:txBody>
          <a:bodyPr>
            <a:noAutofit/>
          </a:bodyPr>
          <a:lstStyle/>
          <a:p>
            <a:r>
              <a:rPr lang="en-US" sz="4000" b="1" dirty="0"/>
              <a:t>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49D7207-98C3-4B6E-A7B1-47DFED873AF2}"/>
              </a:ext>
            </a:extLst>
          </p:cNvPr>
          <p:cNvSpPr/>
          <p:nvPr/>
        </p:nvSpPr>
        <p:spPr>
          <a:xfrm>
            <a:off x="259080" y="865754"/>
            <a:ext cx="5100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…All about the relationship…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D47C160-2120-4DB9-A180-C0DF1089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FAEB276-9C03-420D-81B2-E05DBDECC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31467">
            <a:off x="4821190" y="681182"/>
            <a:ext cx="2314575" cy="198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2333960"/>
            <a:ext cx="7437120" cy="4225563"/>
          </a:xfrm>
        </p:spPr>
        <p:txBody>
          <a:bodyPr>
            <a:noAutofit/>
          </a:bodyPr>
          <a:lstStyle/>
          <a:p>
            <a:r>
              <a:rPr lang="en-US" sz="3200" dirty="0"/>
              <a:t>Labor Union Relationship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Respect Labor Agreement as impacts Drug &amp; Alcohol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Clear expectations and continual discussions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Open to adjusting boundaries where feasible or if necessary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A2CD5853-383E-4E2F-AA42-E94741B0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86477"/>
            <a:ext cx="4130628" cy="694993"/>
          </a:xfrm>
        </p:spPr>
        <p:txBody>
          <a:bodyPr>
            <a:noAutofit/>
          </a:bodyPr>
          <a:lstStyle/>
          <a:p>
            <a:r>
              <a:rPr lang="en-US" sz="4000" b="1" dirty="0"/>
              <a:t>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49D7207-98C3-4B6E-A7B1-47DFED873AF2}"/>
              </a:ext>
            </a:extLst>
          </p:cNvPr>
          <p:cNvSpPr/>
          <p:nvPr/>
        </p:nvSpPr>
        <p:spPr>
          <a:xfrm>
            <a:off x="259080" y="865754"/>
            <a:ext cx="5100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…All about the relationship…</a:t>
            </a:r>
          </a:p>
          <a:p>
            <a:pPr algn="ctr"/>
            <a:r>
              <a:rPr lang="en-US" sz="2800" dirty="0"/>
              <a:t>Cont.,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D47C160-2120-4DB9-A180-C0DF1089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7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04" y="228600"/>
            <a:ext cx="6347713" cy="74676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Putting the Keys into Action…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40" y="1855790"/>
            <a:ext cx="6873241" cy="4773610"/>
          </a:xfrm>
        </p:spPr>
        <p:txBody>
          <a:bodyPr>
            <a:noAutofit/>
          </a:bodyPr>
          <a:lstStyle/>
          <a:p>
            <a:r>
              <a:rPr lang="en-US" sz="3200" dirty="0"/>
              <a:t>Submit exact, requested documents timely</a:t>
            </a:r>
          </a:p>
          <a:p>
            <a:r>
              <a:rPr lang="en-US" sz="3200" dirty="0"/>
              <a:t>Follow internal processes consistently</a:t>
            </a:r>
          </a:p>
          <a:p>
            <a:r>
              <a:rPr lang="en-US" sz="3200" dirty="0"/>
              <a:t>Immediate electronic notifications for terminations due to Policy violations</a:t>
            </a:r>
          </a:p>
          <a:p>
            <a:r>
              <a:rPr lang="en-US" sz="3200" dirty="0"/>
              <a:t>Offer training in conjunctions with other internal </a:t>
            </a:r>
            <a:r>
              <a:rPr lang="en-US" sz="3200" dirty="0" smtClean="0"/>
              <a:t>educations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1AC18DF-159E-4215-BEBC-5F92EE38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60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213360"/>
            <a:ext cx="7029574" cy="147479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Putting the Keys into Action…</a:t>
            </a:r>
            <a:br>
              <a:rPr lang="en-US" sz="4000" dirty="0"/>
            </a:br>
            <a:r>
              <a:rPr lang="en-US" sz="4000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855790"/>
            <a:ext cx="6797041" cy="4834569"/>
          </a:xfrm>
        </p:spPr>
        <p:txBody>
          <a:bodyPr>
            <a:noAutofit/>
          </a:bodyPr>
          <a:lstStyle/>
          <a:p>
            <a:r>
              <a:rPr lang="en-US" sz="3200" dirty="0"/>
              <a:t>Prepare for any required meeting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Grievances, arbitrations, etc.</a:t>
            </a:r>
          </a:p>
          <a:p>
            <a:r>
              <a:rPr lang="en-US" sz="3200" dirty="0"/>
              <a:t>Follow procedure for releasing documents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000" dirty="0"/>
              <a:t>Regulatory requirements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000" dirty="0"/>
              <a:t>Agency internal policies/rules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000" dirty="0"/>
              <a:t>HIPPA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1AC18DF-159E-4215-BEBC-5F92EE38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9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213360"/>
            <a:ext cx="7029574" cy="147479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Putting the Keys into Action…</a:t>
            </a:r>
            <a:br>
              <a:rPr lang="en-US" sz="4000" dirty="0"/>
            </a:br>
            <a:r>
              <a:rPr lang="en-US" sz="4000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855790"/>
            <a:ext cx="6797041" cy="4834569"/>
          </a:xfrm>
        </p:spPr>
        <p:txBody>
          <a:bodyPr>
            <a:noAutofit/>
          </a:bodyPr>
          <a:lstStyle/>
          <a:p>
            <a:r>
              <a:rPr lang="en-US" sz="3200" dirty="0"/>
              <a:t>Invitation to serve on Request for Proposal for contracted clinic</a:t>
            </a:r>
          </a:p>
          <a:p>
            <a:r>
              <a:rPr lang="en-US" sz="3200" dirty="0"/>
              <a:t>Attend and participate in mock collection</a:t>
            </a:r>
          </a:p>
          <a:p>
            <a:r>
              <a:rPr lang="en-US" sz="3200" dirty="0"/>
              <a:t>Provide resource documents: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Sections of Regulations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Previous Drug &amp; Alcohol Polices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/>
              <a:t>Applicable Human Resource Policies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1AC18DF-159E-4215-BEBC-5F92EE38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47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DB6E57B-4A10-47D4-BF9B-BC51B6B06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" y="3931388"/>
            <a:ext cx="4419599" cy="294104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54F53DE-F4AA-49EE-B306-3B375534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18156" y="6087083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1000" b="1" smtClean="0">
                <a:solidFill>
                  <a:schemeClr val="tx1"/>
                </a:solidFill>
              </a:rPr>
              <a:pPr/>
              <a:t>17</a:t>
            </a:fld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="" xmlns:a16="http://schemas.microsoft.com/office/drawing/2014/main" id="{FA9AA42A-20B9-44B9-BC9B-3CD445FD77C5}"/>
              </a:ext>
            </a:extLst>
          </p:cNvPr>
          <p:cNvSpPr/>
          <p:nvPr/>
        </p:nvSpPr>
        <p:spPr>
          <a:xfrm>
            <a:off x="564751" y="283904"/>
            <a:ext cx="6902849" cy="38766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DB06516F-F042-4DD1-9ED1-25E39DC72A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rot="21095451">
            <a:off x="1370023" y="598503"/>
            <a:ext cx="55793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will never be perfect.  </a:t>
            </a:r>
            <a:br>
              <a:rPr lang="en-US" sz="6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it Work”</a:t>
            </a:r>
          </a:p>
        </p:txBody>
      </p:sp>
    </p:spTree>
    <p:extLst>
      <p:ext uri="{BB962C8B-B14F-4D97-AF65-F5344CB8AC3E}">
        <p14:creationId xmlns:p14="http://schemas.microsoft.com/office/powerpoint/2010/main" val="3795708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DB4098D-06D2-46D1-8BE8-1858B2C0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="" xmlns:a16="http://schemas.microsoft.com/office/drawing/2014/main" id="{550BF9F6-9A59-45EB-93BF-1A780D506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59613"/>
              </p:ext>
            </p:extLst>
          </p:nvPr>
        </p:nvGraphicFramePr>
        <p:xfrm>
          <a:off x="466756" y="247338"/>
          <a:ext cx="8210488" cy="631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407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60BFD0-5562-4AAF-BD94-BCE5BCE8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2438400"/>
            <a:ext cx="7604759" cy="1320800"/>
          </a:xfrm>
        </p:spPr>
        <p:txBody>
          <a:bodyPr>
            <a:noAutofit/>
          </a:bodyPr>
          <a:lstStyle/>
          <a:p>
            <a:r>
              <a:rPr lang="en-US" sz="9600" dirty="0"/>
              <a:t>QUESTIONS ?</a:t>
            </a:r>
            <a:br>
              <a:rPr lang="en-US" sz="9600" dirty="0"/>
            </a:br>
            <a:endParaRPr lang="en-US" sz="9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87BA9FA-671E-4F3F-808A-C51C33B3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1479" y="6071843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1000" smtClean="0">
                <a:solidFill>
                  <a:schemeClr val="tx1"/>
                </a:solidFill>
              </a:rPr>
              <a:pPr/>
              <a:t>19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891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9">
            <a:extLst>
              <a:ext uri="{FF2B5EF4-FFF2-40B4-BE49-F238E27FC236}">
                <a16:creationId xmlns=""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=""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12">
              <a:extLst>
                <a:ext uri="{FF2B5EF4-FFF2-40B4-BE49-F238E27FC236}">
                  <a16:creationId xmlns=""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=""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5">
              <a:extLst>
                <a:ext uri="{FF2B5EF4-FFF2-40B4-BE49-F238E27FC236}">
                  <a16:creationId xmlns=""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=""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=""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=""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=""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=""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2380" y="1270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C435E515-809A-407B-8E41-3E5EA8504F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597" y="1606467"/>
            <a:ext cx="5801409" cy="364894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084ABFE-B291-4F90-87A4-B28744C7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0595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045DAC-1962-43D3-83FA-F336D924D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014" y="1753024"/>
            <a:ext cx="5826719" cy="1646302"/>
          </a:xfrm>
        </p:spPr>
        <p:txBody>
          <a:bodyPr/>
          <a:lstStyle/>
          <a:p>
            <a:pPr algn="ctr"/>
            <a:r>
              <a:rPr lang="en-US" b="1" dirty="0"/>
              <a:t>Working </a:t>
            </a:r>
            <a:br>
              <a:rPr lang="en-US" b="1" dirty="0"/>
            </a:br>
            <a:r>
              <a:rPr lang="en-US" b="1" dirty="0"/>
              <a:t>With the Labor Union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178E370-93DB-49C9-B9CF-E78D1E8E4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015" y="4268004"/>
            <a:ext cx="5826719" cy="9212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14</a:t>
            </a:r>
            <a:r>
              <a:rPr lang="en-US" baseline="30000" dirty="0"/>
              <a:t>th</a:t>
            </a:r>
            <a:r>
              <a:rPr lang="en-US" dirty="0"/>
              <a:t> Annual Drug and Alcohol Program National Conference</a:t>
            </a:r>
          </a:p>
          <a:p>
            <a:pPr algn="ctr"/>
            <a:r>
              <a:rPr lang="en-US" dirty="0"/>
              <a:t>April 2-4, 2019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79F06B47-161D-42B0-BDB0-46CF33338A12}"/>
              </a:ext>
            </a:extLst>
          </p:cNvPr>
          <p:cNvSpPr txBox="1">
            <a:spLocks/>
          </p:cNvSpPr>
          <p:nvPr/>
        </p:nvSpPr>
        <p:spPr>
          <a:xfrm>
            <a:off x="1062015" y="5920740"/>
            <a:ext cx="5826719" cy="8001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Phyllis A. Walker, MS, CVE, CCM, PHR, SHRM-CP</a:t>
            </a:r>
          </a:p>
          <a:p>
            <a:pPr algn="ctr"/>
            <a:r>
              <a:rPr lang="en-US" sz="1600" dirty="0"/>
              <a:t>Manager of Occupational Medical Services</a:t>
            </a:r>
          </a:p>
          <a:p>
            <a:pPr algn="ctr">
              <a:spcBef>
                <a:spcPts val="0"/>
              </a:spcBef>
            </a:pPr>
            <a:r>
              <a:rPr lang="en-US" sz="1600" i="1" dirty="0"/>
              <a:t>Metropolitan Atlanta Rapid Transit Authority (MARTA)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3DFBBA17-68C1-41F9-89F3-78F3F2DB97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3" name="Freeform 14">
              <a:extLst>
                <a:ext uri="{FF2B5EF4-FFF2-40B4-BE49-F238E27FC236}">
                  <a16:creationId xmlns="" xmlns:a16="http://schemas.microsoft.com/office/drawing/2014/main" id="{3054DDBF-C387-4540-A45A-F9BEB040C2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BD859CE-CE14-4780-AE18-EAE4B3284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F0B8A132-768E-483C-A30F-37EB64E041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="" xmlns:a16="http://schemas.microsoft.com/office/drawing/2014/main" id="{F81F31DC-17B7-43F3-B8DB-CA79E1A1EF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="" xmlns:a16="http://schemas.microsoft.com/office/drawing/2014/main" id="{66612D03-B350-4569-BA9B-D1E1F914A5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="" xmlns:a16="http://schemas.microsoft.com/office/drawing/2014/main" id="{C382562E-51EA-49FC-9CA9-9E3E9FCFAE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="" xmlns:a16="http://schemas.microsoft.com/office/drawing/2014/main" id="{F202B3CB-9607-4519-9EB5-286A461D8D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="" xmlns:a16="http://schemas.microsoft.com/office/drawing/2014/main" id="{8635CEA0-18EC-41D7-BFAE-B45A7669CD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="" xmlns:a16="http://schemas.microsoft.com/office/drawing/2014/main" id="{FC79C36B-0CF0-4AA7-A3BF-42D6B93173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="" xmlns:a16="http://schemas.microsoft.com/office/drawing/2014/main" id="{1D6C24F4-F8D2-44C2-8CFA-D14C5561D7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5066"/>
            <a:ext cx="8192729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Nothing Magical…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4F71A406-3CB7-4E4D-B434-24E6AA4F39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41772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7C04BB9-02DA-493C-BFEB-515EC430BC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09" r="25786" b="-1"/>
          <a:stretch/>
        </p:blipFill>
        <p:spPr>
          <a:xfrm>
            <a:off x="20" y="3"/>
            <a:ext cx="4537690" cy="4091667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2A065BC0-7BCF-492B-ACA6-EB623CAB1D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7171" r="2" b="2243"/>
          <a:stretch/>
        </p:blipFill>
        <p:spPr>
          <a:xfrm>
            <a:off x="4606289" y="-683"/>
            <a:ext cx="4537710" cy="40923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D4D29A5-B578-4AC3-A7F5-117844BAFF18}"/>
              </a:ext>
            </a:extLst>
          </p:cNvPr>
          <p:cNvSpPr txBox="1"/>
          <p:nvPr/>
        </p:nvSpPr>
        <p:spPr>
          <a:xfrm>
            <a:off x="1104816" y="1303020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Make a wish..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FE307000-EE47-4401-976B-CFE1CA99EA90}"/>
              </a:ext>
            </a:extLst>
          </p:cNvPr>
          <p:cNvSpPr txBox="1"/>
          <p:nvPr/>
        </p:nvSpPr>
        <p:spPr>
          <a:xfrm>
            <a:off x="6149542" y="815985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Incantations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6507148-7ACC-4D19-8266-E7BFAE91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94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089" y="189558"/>
            <a:ext cx="6347713" cy="1320800"/>
          </a:xfrm>
        </p:spPr>
        <p:txBody>
          <a:bodyPr/>
          <a:lstStyle/>
          <a:p>
            <a:r>
              <a:rPr lang="en-US" dirty="0"/>
              <a:t>Keys that lead to success…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7DD4EA6F-AC28-4121-806A-1A38727D66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1694" y="1006580"/>
            <a:ext cx="2072517" cy="1187907"/>
          </a:xfrm>
        </p:spPr>
      </p:pic>
      <p:pic>
        <p:nvPicPr>
          <p:cNvPr id="6" name="Content Placeholder 4">
            <a:extLst>
              <a:ext uri="{FF2B5EF4-FFF2-40B4-BE49-F238E27FC236}">
                <a16:creationId xmlns="" xmlns:a16="http://schemas.microsoft.com/office/drawing/2014/main" id="{805F0B0B-C046-492F-853A-363386637A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4713" y="2434590"/>
            <a:ext cx="2346478" cy="1344933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="" xmlns:a16="http://schemas.microsoft.com/office/drawing/2014/main" id="{2C368D18-0CA4-4694-A8BD-5E88FBD51D8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3992" y="5288921"/>
            <a:ext cx="2407921" cy="1380150"/>
          </a:xfrm>
          <a:prstGeom prst="rect">
            <a:avLst/>
          </a:prstGeom>
        </p:spPr>
      </p:pic>
      <p:pic>
        <p:nvPicPr>
          <p:cNvPr id="8" name="Content Placeholder 4">
            <a:extLst>
              <a:ext uri="{FF2B5EF4-FFF2-40B4-BE49-F238E27FC236}">
                <a16:creationId xmlns="" xmlns:a16="http://schemas.microsoft.com/office/drawing/2014/main" id="{CB175132-B548-4143-AC8C-BA796287E7A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6442" y="3874210"/>
            <a:ext cx="2303020" cy="13200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5812819-8EB7-4699-8CE2-5B149068D8D6}"/>
              </a:ext>
            </a:extLst>
          </p:cNvPr>
          <p:cNvSpPr txBox="1"/>
          <p:nvPr/>
        </p:nvSpPr>
        <p:spPr>
          <a:xfrm flipH="1">
            <a:off x="2819462" y="1073273"/>
            <a:ext cx="4793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AGENCY’S</a:t>
            </a:r>
            <a:r>
              <a:rPr lang="en-US" sz="3200" b="1" dirty="0"/>
              <a:t> </a:t>
            </a:r>
            <a:r>
              <a:rPr lang="en-US" sz="2800" b="1" dirty="0"/>
              <a:t>CULTURE</a:t>
            </a:r>
            <a:endParaRPr lang="en-US" sz="3200" b="1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E69A3E4-A780-46EB-9706-F06F3BCE7B8A}"/>
              </a:ext>
            </a:extLst>
          </p:cNvPr>
          <p:cNvSpPr txBox="1"/>
          <p:nvPr/>
        </p:nvSpPr>
        <p:spPr>
          <a:xfrm flipH="1">
            <a:off x="3013931" y="5475842"/>
            <a:ext cx="4076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 b="1"/>
            </a:lvl1pPr>
          </a:lstStyle>
          <a:p>
            <a:r>
              <a:rPr lang="en-US" sz="2800" dirty="0"/>
              <a:t>RELATIONSHIPS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94F75A3-0D0A-4829-846E-52A8DCF6660A}"/>
              </a:ext>
            </a:extLst>
          </p:cNvPr>
          <p:cNvSpPr txBox="1"/>
          <p:nvPr/>
        </p:nvSpPr>
        <p:spPr>
          <a:xfrm flipH="1">
            <a:off x="2903188" y="2697026"/>
            <a:ext cx="5333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KNOWLEDGE &amp; EDUCATION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CC38BC2-0749-4946-84B9-33C22A1F5C8F}"/>
              </a:ext>
            </a:extLst>
          </p:cNvPr>
          <p:cNvSpPr txBox="1"/>
          <p:nvPr/>
        </p:nvSpPr>
        <p:spPr>
          <a:xfrm flipH="1">
            <a:off x="3013931" y="4086434"/>
            <a:ext cx="3246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sz="2800" dirty="0"/>
              <a:t>TRANSPARENCY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017B9D9-5D0B-4AF9-8AA6-E1CBC9C7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4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191" y="645387"/>
            <a:ext cx="4503419" cy="773430"/>
          </a:xfrm>
        </p:spPr>
        <p:txBody>
          <a:bodyPr/>
          <a:lstStyle/>
          <a:p>
            <a:r>
              <a:rPr lang="en-US" b="1" dirty="0"/>
              <a:t>AGENCY’S CULTURE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="" xmlns:a16="http://schemas.microsoft.com/office/drawing/2014/main" id="{245517FD-C528-43FE-A632-C09C13D1B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7804" y="438149"/>
            <a:ext cx="2072517" cy="118790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04" y="1894557"/>
            <a:ext cx="7227446" cy="4369083"/>
          </a:xfrm>
        </p:spPr>
        <p:txBody>
          <a:bodyPr>
            <a:normAutofit/>
          </a:bodyPr>
          <a:lstStyle/>
          <a:p>
            <a:r>
              <a:rPr lang="en-US" sz="2800" dirty="0"/>
              <a:t>Agency support</a:t>
            </a:r>
          </a:p>
          <a:p>
            <a:r>
              <a:rPr lang="en-US" sz="2800" dirty="0"/>
              <a:t>Chief Suite (C-Suite) Perspective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CEO, VPs, AGM, etc.</a:t>
            </a:r>
          </a:p>
          <a:p>
            <a:r>
              <a:rPr lang="en-US" sz="2800" dirty="0"/>
              <a:t>Shift in upper management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Champion/advocate for your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Who are the players and their philosophy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DAPM decision “overturned”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FBAE4527-DE51-41EF-A0BB-B794C2C194C3}"/>
              </a:ext>
            </a:extLst>
          </p:cNvPr>
          <p:cNvGrpSpPr/>
          <p:nvPr/>
        </p:nvGrpSpPr>
        <p:grpSpPr>
          <a:xfrm>
            <a:off x="7483800" y="3020026"/>
            <a:ext cx="1675190" cy="2196550"/>
            <a:chOff x="7431335" y="3020026"/>
            <a:chExt cx="1675190" cy="2196550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F6CC49EC-09B5-4B06-AB13-B9CFD47C18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31335" y="3020026"/>
              <a:ext cx="1675190" cy="219655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386A7B11-D1D1-498F-BA96-EE07C3434A1E}"/>
                </a:ext>
              </a:extLst>
            </p:cNvPr>
            <p:cNvSpPr txBox="1"/>
            <p:nvPr/>
          </p:nvSpPr>
          <p:spPr>
            <a:xfrm rot="2412362">
              <a:off x="8014210" y="4097483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DAPM</a:t>
              </a:r>
            </a:p>
            <a:p>
              <a:pPr algn="ctr"/>
              <a:r>
                <a:rPr lang="en-US" sz="1050" b="1" dirty="0"/>
                <a:t>Champion</a:t>
              </a:r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0C31BF-72DF-47CC-B0BC-37FF2060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0236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448" y="2213930"/>
            <a:ext cx="7915152" cy="4765990"/>
          </a:xfrm>
        </p:spPr>
        <p:txBody>
          <a:bodyPr>
            <a:noAutofit/>
          </a:bodyPr>
          <a:lstStyle/>
          <a:p>
            <a:r>
              <a:rPr lang="en-US" sz="3200" dirty="0"/>
              <a:t>Position yourself as the Subject Matter Expert (SME)</a:t>
            </a:r>
          </a:p>
          <a:p>
            <a:r>
              <a:rPr lang="en-US" sz="3200" dirty="0"/>
              <a:t>DER/DAPM’s “Best Friends”: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Part 40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Part 655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Annual Drug &amp; Alcohol National Conferences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C563EB0-0A7D-44F9-AA80-18E2A4E80BAE}"/>
              </a:ext>
            </a:extLst>
          </p:cNvPr>
          <p:cNvSpPr txBox="1"/>
          <p:nvPr/>
        </p:nvSpPr>
        <p:spPr>
          <a:xfrm flipH="1">
            <a:off x="2559070" y="454807"/>
            <a:ext cx="4411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Knowledge</a:t>
            </a:r>
            <a:r>
              <a:rPr lang="en-US" sz="4000" dirty="0"/>
              <a:t> </a:t>
            </a:r>
            <a:r>
              <a:rPr lang="en-US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and Education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8E0E6F72-295A-4A3C-B5C1-2D180B11D3B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4448" y="302430"/>
            <a:ext cx="2346478" cy="134493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75D4268-96AF-4B7B-B0FB-43A710222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4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BDB3B0-6F6A-41D5-8EB0-F05164E6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448" y="2179640"/>
            <a:ext cx="7915152" cy="4373560"/>
          </a:xfrm>
        </p:spPr>
        <p:txBody>
          <a:bodyPr>
            <a:noAutofit/>
          </a:bodyPr>
          <a:lstStyle/>
          <a:p>
            <a:r>
              <a:rPr lang="en-US" sz="3200" dirty="0"/>
              <a:t>DER/DAPM’s “Best Friends”, cont.: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FTA Newsletters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FTA staff/auditors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ODAPC Website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Transportation Safety Institute (TSI)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Human Resources Policies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C563EB0-0A7D-44F9-AA80-18E2A4E80BAE}"/>
              </a:ext>
            </a:extLst>
          </p:cNvPr>
          <p:cNvSpPr txBox="1"/>
          <p:nvPr/>
        </p:nvSpPr>
        <p:spPr>
          <a:xfrm flipH="1">
            <a:off x="2434588" y="529759"/>
            <a:ext cx="4389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Knowledge</a:t>
            </a:r>
            <a:r>
              <a:rPr lang="en-US" sz="4000" dirty="0"/>
              <a:t> </a:t>
            </a:r>
            <a:r>
              <a:rPr lang="en-US" sz="4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and Education, Cont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0CCC4EA3-967B-4B74-B753-C6F5D5F998F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4448" y="385155"/>
            <a:ext cx="2346478" cy="134493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786C22D-AEE2-4E38-8FFB-43C5B91F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56" y="1068128"/>
            <a:ext cx="3627056" cy="773430"/>
          </a:xfrm>
        </p:spPr>
        <p:txBody>
          <a:bodyPr>
            <a:noAutofit/>
          </a:bodyPr>
          <a:lstStyle/>
          <a:p>
            <a:r>
              <a:rPr lang="en-US" sz="4000" b="1" dirty="0"/>
              <a:t>Strong Policy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DA568572-A026-485F-8F2E-782187D28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2415" y="127415"/>
            <a:ext cx="2355056" cy="2355056"/>
          </a:xfrm>
        </p:spPr>
      </p:pic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3DAAD399-BA0F-4DF9-876F-9380D7851B15}"/>
              </a:ext>
            </a:extLst>
          </p:cNvPr>
          <p:cNvSpPr txBox="1">
            <a:spLocks/>
          </p:cNvSpPr>
          <p:nvPr/>
        </p:nvSpPr>
        <p:spPr>
          <a:xfrm>
            <a:off x="293241" y="2741930"/>
            <a:ext cx="7915152" cy="3582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Policy and procedure improvement ongoing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Current, compliant policy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Policy discussion Legal/Labor Relations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Policy evaluation by FTA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843AD2B-AF3B-4809-A24D-4CF166FE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5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0EAAE6-657F-420A-8519-592C55CF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47" y="1030653"/>
            <a:ext cx="3543365" cy="773430"/>
          </a:xfrm>
        </p:spPr>
        <p:txBody>
          <a:bodyPr>
            <a:noAutofit/>
          </a:bodyPr>
          <a:lstStyle/>
          <a:p>
            <a:r>
              <a:rPr lang="en-US" sz="4000" b="1" dirty="0"/>
              <a:t>Strong Policy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DA568572-A026-485F-8F2E-782187D28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2415" y="44970"/>
            <a:ext cx="2355056" cy="2355056"/>
          </a:xfrm>
        </p:spPr>
      </p:pic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3DAAD399-BA0F-4DF9-876F-9380D7851B15}"/>
              </a:ext>
            </a:extLst>
          </p:cNvPr>
          <p:cNvSpPr txBox="1">
            <a:spLocks/>
          </p:cNvSpPr>
          <p:nvPr/>
        </p:nvSpPr>
        <p:spPr>
          <a:xfrm>
            <a:off x="270381" y="2467610"/>
            <a:ext cx="7915152" cy="4093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Consistent practices in Operational areas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Evaluate Operational errors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Implement process improvements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Be proactive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Best practices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B1D3642-F3F0-43E9-BBDC-49CE9C41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7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</TotalTime>
  <Words>490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Working  With a Labor Union</vt:lpstr>
      <vt:lpstr>PowerPoint Presentation</vt:lpstr>
      <vt:lpstr>Nothing Magical…</vt:lpstr>
      <vt:lpstr>Keys that lead to success…</vt:lpstr>
      <vt:lpstr>AGENCY’S CULTURE</vt:lpstr>
      <vt:lpstr>PowerPoint Presentation</vt:lpstr>
      <vt:lpstr>PowerPoint Presentation</vt:lpstr>
      <vt:lpstr>Strong Policy</vt:lpstr>
      <vt:lpstr>Strong Policy</vt:lpstr>
      <vt:lpstr>Transparency</vt:lpstr>
      <vt:lpstr>RELATIONSHIPS</vt:lpstr>
      <vt:lpstr>RELATIONSHIPS</vt:lpstr>
      <vt:lpstr>RELATIONSHIPS</vt:lpstr>
      <vt:lpstr>Putting the Keys into Action…</vt:lpstr>
      <vt:lpstr>Putting the Keys into Action… Cont.</vt:lpstr>
      <vt:lpstr>Putting the Keys into Action… Cont.</vt:lpstr>
      <vt:lpstr>“It will never be perfect.   Make it Work”</vt:lpstr>
      <vt:lpstr>PowerPoint Presentation</vt:lpstr>
      <vt:lpstr>QUESTIONS ? </vt:lpstr>
      <vt:lpstr>Working  With the Labor Union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the Labor Union</dc:title>
  <dc:creator>Walker, Phyllis</dc:creator>
  <cp:lastModifiedBy>DeCoste, Lori (VOLPE)</cp:lastModifiedBy>
  <cp:revision>66</cp:revision>
  <cp:lastPrinted>2019-02-22T19:56:00Z</cp:lastPrinted>
  <dcterms:created xsi:type="dcterms:W3CDTF">2019-01-08T16:55:15Z</dcterms:created>
  <dcterms:modified xsi:type="dcterms:W3CDTF">2019-03-15T14:48:24Z</dcterms:modified>
</cp:coreProperties>
</file>